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2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7" autoAdjust="0"/>
    <p:restoredTop sz="94660"/>
  </p:normalViewPr>
  <p:slideViewPr>
    <p:cSldViewPr snapToGrid="0">
      <p:cViewPr>
        <p:scale>
          <a:sx n="90" d="100"/>
          <a:sy n="90" d="100"/>
        </p:scale>
        <p:origin x="3792"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DA9DA99D-8266-4BF2-ABBA-B5104A0FDA28}" type="datetimeFigureOut">
              <a:rPr lang="de-AT" smtClean="0"/>
              <a:t>10.06.2025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133457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A9DA99D-8266-4BF2-ABBA-B5104A0FDA28}" type="datetimeFigureOut">
              <a:rPr lang="de-AT" smtClean="0"/>
              <a:t>10.06.2025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332369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A9DA99D-8266-4BF2-ABBA-B5104A0FDA28}" type="datetimeFigureOut">
              <a:rPr lang="de-AT" smtClean="0"/>
              <a:t>10.06.2025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3661287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A9DA99D-8266-4BF2-ABBA-B5104A0FDA28}" type="datetimeFigureOut">
              <a:rPr lang="de-AT" smtClean="0"/>
              <a:t>10.06.2025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3386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DA9DA99D-8266-4BF2-ABBA-B5104A0FDA28}" type="datetimeFigureOut">
              <a:rPr lang="de-AT" smtClean="0"/>
              <a:t>10.06.2025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3071886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DA9DA99D-8266-4BF2-ABBA-B5104A0FDA28}" type="datetimeFigureOut">
              <a:rPr lang="de-AT" smtClean="0"/>
              <a:t>10.06.2025</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1957264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DA9DA99D-8266-4BF2-ABBA-B5104A0FDA28}" type="datetimeFigureOut">
              <a:rPr lang="de-AT" smtClean="0"/>
              <a:t>10.06.2025</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2058845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DA9DA99D-8266-4BF2-ABBA-B5104A0FDA28}" type="datetimeFigureOut">
              <a:rPr lang="de-AT" smtClean="0"/>
              <a:t>10.06.2025</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3097163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DA99D-8266-4BF2-ABBA-B5104A0FDA28}" type="datetimeFigureOut">
              <a:rPr lang="de-AT" smtClean="0"/>
              <a:t>10.06.2025</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224629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DA9DA99D-8266-4BF2-ABBA-B5104A0FDA28}" type="datetimeFigureOut">
              <a:rPr lang="de-AT" smtClean="0"/>
              <a:t>10.06.2025</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602543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DA9DA99D-8266-4BF2-ABBA-B5104A0FDA28}" type="datetimeFigureOut">
              <a:rPr lang="de-AT" smtClean="0"/>
              <a:t>10.06.2025</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3EDA6D0-AF85-4C69-A08C-873D7550AE03}" type="slidenum">
              <a:rPr lang="de-AT" smtClean="0"/>
              <a:t>‹Nr.›</a:t>
            </a:fld>
            <a:endParaRPr lang="de-AT"/>
          </a:p>
        </p:txBody>
      </p:sp>
    </p:spTree>
    <p:extLst>
      <p:ext uri="{BB962C8B-B14F-4D97-AF65-F5344CB8AC3E}">
        <p14:creationId xmlns:p14="http://schemas.microsoft.com/office/powerpoint/2010/main" val="94763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DA9DA99D-8266-4BF2-ABBA-B5104A0FDA28}" type="datetimeFigureOut">
              <a:rPr lang="de-AT" smtClean="0"/>
              <a:t>10.06.2025</a:t>
            </a:fld>
            <a:endParaRPr lang="de-AT"/>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de-AT"/>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B3EDA6D0-AF85-4C69-A08C-873D7550AE03}" type="slidenum">
              <a:rPr lang="de-AT" smtClean="0"/>
              <a:t>‹Nr.›</a:t>
            </a:fld>
            <a:endParaRPr lang="de-AT"/>
          </a:p>
        </p:txBody>
      </p:sp>
    </p:spTree>
    <p:extLst>
      <p:ext uri="{BB962C8B-B14F-4D97-AF65-F5344CB8AC3E}">
        <p14:creationId xmlns:p14="http://schemas.microsoft.com/office/powerpoint/2010/main" val="2725503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jku.at/research-support-office/" TargetMode="External"/><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contact@sharedrdm.at" TargetMode="External"/><Relationship Id="rId11" Type="http://schemas.openxmlformats.org/officeDocument/2006/relationships/image" Target="../media/image6.png"/><Relationship Id="rId5" Type="http://schemas.openxmlformats.org/officeDocument/2006/relationships/hyperlink" Target="https://forschungsdaten.at/sharedrdm/" TargetMode="External"/><Relationship Id="rId10" Type="http://schemas.openxmlformats.org/officeDocument/2006/relationships/image" Target="../media/image5.png"/><Relationship Id="rId4" Type="http://schemas.openxmlformats.org/officeDocument/2006/relationships/image" Target="../media/image3.jpeg"/><Relationship Id="rId9" Type="http://schemas.openxmlformats.org/officeDocument/2006/relationships/hyperlink" Target="mailto:eln.bibliothek@jku.a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B9693F-1C46-3A93-2654-EDBD729C6C07}"/>
              </a:ext>
            </a:extLst>
          </p:cNvPr>
          <p:cNvSpPr>
            <a:spLocks noGrp="1"/>
          </p:cNvSpPr>
          <p:nvPr>
            <p:ph type="ctrTitle"/>
          </p:nvPr>
        </p:nvSpPr>
        <p:spPr>
          <a:xfrm>
            <a:off x="383721" y="1810212"/>
            <a:ext cx="5829300" cy="7252222"/>
          </a:xfrm>
        </p:spPr>
        <p:txBody>
          <a:bodyPr wrap="square" numCol="2" anchor="t">
            <a:noAutofit/>
          </a:bodyPr>
          <a:lstStyle/>
          <a:p>
            <a:pPr marL="265113" indent="3175" algn="l">
              <a:tabLst>
                <a:tab pos="265113" algn="l"/>
              </a:tabLst>
            </a:pPr>
            <a:r>
              <a:rPr lang="de-DE" sz="800" b="1" dirty="0">
                <a:latin typeface="+mn-lt"/>
              </a:rPr>
              <a:t>Hintergrund</a:t>
            </a:r>
            <a:br>
              <a:rPr lang="de-DE" sz="800" dirty="0">
                <a:latin typeface="+mn-lt"/>
              </a:rPr>
            </a:br>
            <a:r>
              <a:rPr lang="de-DE" sz="800" dirty="0">
                <a:latin typeface="+mn-lt"/>
              </a:rPr>
              <a:t>Bereits vor Projektbeginn bestand an der JKU seitens Forschung und Lehre ein klar artikuliertes Interesse an geeigneten Tools für das Forschungsdatenmanagement (FDM). Insbesondere aus dem technisch-naturwissenschaftlichen Bereich wurde der Wunsch nach einem elektronischen Laborbuch (ELN) laut.</a:t>
            </a:r>
            <a:br>
              <a:rPr lang="de-DE" sz="800" dirty="0">
                <a:latin typeface="+mn-lt"/>
              </a:rPr>
            </a:br>
            <a:r>
              <a:rPr lang="de-DE" sz="800" dirty="0">
                <a:latin typeface="+mn-lt"/>
              </a:rPr>
              <a:t>Einzelne Lehrende und Forschende hatten bereits erste Erfahrungen mit Tools wie </a:t>
            </a:r>
            <a:r>
              <a:rPr lang="de-DE" sz="800" dirty="0" err="1">
                <a:latin typeface="+mn-lt"/>
              </a:rPr>
              <a:t>eLabFTW</a:t>
            </a:r>
            <a:r>
              <a:rPr lang="de-DE" sz="800" dirty="0">
                <a:latin typeface="+mn-lt"/>
              </a:rPr>
              <a:t> gesammelt. Im Rahmen des österreichweiten Projekts </a:t>
            </a:r>
            <a:r>
              <a:rPr lang="de-DE" sz="800" dirty="0" err="1">
                <a:latin typeface="+mn-lt"/>
              </a:rPr>
              <a:t>Shared</a:t>
            </a:r>
            <a:r>
              <a:rPr lang="de-DE" sz="800" dirty="0">
                <a:latin typeface="+mn-lt"/>
              </a:rPr>
              <a:t> RDM Services &amp; Infrastructure bot sich dann die ideale Gelegenheit, das Vorhaben zur Implementierung eines ELNs institutionell voranzutreiben.</a:t>
            </a:r>
            <a:br>
              <a:rPr lang="de-DE" sz="800" dirty="0">
                <a:latin typeface="+mn-lt"/>
              </a:rPr>
            </a:br>
            <a:br>
              <a:rPr lang="de-DE" sz="800" dirty="0">
                <a:latin typeface="+mn-lt"/>
              </a:rPr>
            </a:br>
            <a:r>
              <a:rPr lang="de-DE" sz="800" b="1" dirty="0">
                <a:latin typeface="+mn-lt"/>
              </a:rPr>
              <a:t>Implementierung und Umsetzung</a:t>
            </a:r>
            <a:br>
              <a:rPr lang="de-DE" sz="800" dirty="0">
                <a:latin typeface="+mn-lt"/>
              </a:rPr>
            </a:br>
            <a:r>
              <a:rPr lang="de-DE" sz="800" dirty="0">
                <a:latin typeface="+mn-lt"/>
              </a:rPr>
              <a:t>Im Rahmen des Projekts wurde von der TU Graz eine Testinstanz von </a:t>
            </a:r>
            <a:r>
              <a:rPr lang="de-DE" sz="800" dirty="0" err="1">
                <a:latin typeface="+mn-lt"/>
              </a:rPr>
              <a:t>eLabFTW</a:t>
            </a:r>
            <a:r>
              <a:rPr lang="de-DE" sz="800" dirty="0">
                <a:latin typeface="+mn-lt"/>
              </a:rPr>
              <a:t> auf den Servern der JKU eingerichtet, die ab Oktober 2024 in einer geplanten Testphase mit </a:t>
            </a:r>
            <a:r>
              <a:rPr lang="de-DE" sz="800" dirty="0" err="1">
                <a:latin typeface="+mn-lt"/>
              </a:rPr>
              <a:t>Vertreter:innen</a:t>
            </a:r>
            <a:r>
              <a:rPr lang="de-DE" sz="800" dirty="0">
                <a:latin typeface="+mn-lt"/>
              </a:rPr>
              <a:t> aus Lehre und Forschung intensiv erprobt wurde. Die Umsetzung wurde durch regelmäßige Meetings begleitet, bei denen Feedback direkt aufgegriffen und in die Weiterentwicklung integriert wurde. Die Dokumentation fand über eine eigens eingerichtete </a:t>
            </a:r>
            <a:r>
              <a:rPr lang="de-DE" sz="800" dirty="0" err="1">
                <a:latin typeface="+mn-lt"/>
              </a:rPr>
              <a:t>Confluence</a:t>
            </a:r>
            <a:r>
              <a:rPr lang="de-DE" sz="800" dirty="0">
                <a:latin typeface="+mn-lt"/>
              </a:rPr>
              <a:t>-Seite für das elektronische Laborbuch statt, wo auch hilfreiche Materialien (z.B. User Guides) bereitgestellt wurden. Die Zusammenarbeit mit der TU Graz, die die technische Implementierung unterstützte, verlief ebenso reibungslos wie der Austausch mit anderen Universitäten, die bereits mit </a:t>
            </a:r>
            <a:r>
              <a:rPr lang="de-DE" sz="800" dirty="0" err="1">
                <a:latin typeface="+mn-lt"/>
              </a:rPr>
              <a:t>eLabFTW</a:t>
            </a:r>
            <a:r>
              <a:rPr lang="de-DE" sz="800" dirty="0">
                <a:latin typeface="+mn-lt"/>
              </a:rPr>
              <a:t> arbeiteten. Die Testphase konnte wie geplant starten und wurde durch das hohe Engagement aller Beteiligten erfolgreich getragen.</a:t>
            </a:r>
            <a:br>
              <a:rPr lang="de-DE" sz="800" dirty="0">
                <a:latin typeface="+mn-lt"/>
              </a:rPr>
            </a:br>
            <a:br>
              <a:rPr lang="de-DE" sz="800" dirty="0">
                <a:latin typeface="+mn-lt"/>
              </a:rPr>
            </a:br>
            <a:r>
              <a:rPr lang="de-DE" sz="800" b="1" dirty="0">
                <a:latin typeface="+mn-lt"/>
              </a:rPr>
              <a:t>Ergebnisse und Wirkung</a:t>
            </a:r>
            <a:br>
              <a:rPr lang="de-DE" sz="800" dirty="0">
                <a:latin typeface="+mn-lt"/>
              </a:rPr>
            </a:br>
            <a:r>
              <a:rPr lang="de-DE" sz="800" dirty="0">
                <a:latin typeface="+mn-lt"/>
              </a:rPr>
              <a:t>Die Einführung von </a:t>
            </a:r>
            <a:r>
              <a:rPr lang="de-DE" sz="800" dirty="0" err="1">
                <a:latin typeface="+mn-lt"/>
              </a:rPr>
              <a:t>eLabFTW</a:t>
            </a:r>
            <a:r>
              <a:rPr lang="de-DE" sz="800" dirty="0">
                <a:latin typeface="+mn-lt"/>
              </a:rPr>
              <a:t> ermöglichte es erstmals, dass Lehrende, Forschende und Studierende der JKU in größerem Umfang mit einem elektronischen Laborbuch arbeiten konnten. Studierende nutzten das Tool etwa zur Dokumentation ihrer Praktika, wodurch sie praktische Erfahrungen mit digitalem Forschungsdatenmanagement sammeln konnten. Das Feedback aller beteiligten Gruppen fiel durchwegs positiv aus.</a:t>
            </a:r>
            <a:br>
              <a:rPr lang="de-DE" sz="800" dirty="0">
                <a:latin typeface="+mn-lt"/>
              </a:rPr>
            </a:br>
            <a:r>
              <a:rPr lang="de-DE" sz="800" dirty="0">
                <a:latin typeface="+mn-lt"/>
              </a:rPr>
              <a:t>Durch </a:t>
            </a:r>
            <a:r>
              <a:rPr lang="de-DE" sz="800" dirty="0" err="1">
                <a:latin typeface="+mn-lt"/>
              </a:rPr>
              <a:t>eLabFTW</a:t>
            </a:r>
            <a:r>
              <a:rPr lang="de-DE" sz="800" dirty="0">
                <a:latin typeface="+mn-lt"/>
              </a:rPr>
              <a:t> wurde die Zeiteffizienz in der wissenschaftlichen Arbeit deutlich gesteigert: Funktionen wie Verlinkung, Duplizierung und strukturierte Dokumentation erleichterten die tägliche Arbeit im Laboralltag. Das Risiko fehlerhafter oder verlorener Notizen wurde reduziert, während die Reproduzierbarkeit von Experimenten und die Nachvollziehbarkeit von Laborprozessen verbessert wurden. Die Möglichkeit, Daten standortunabhängig zu exportieren und importieren, erhöhte zudem die Mobilität der Forschenden.</a:t>
            </a:r>
            <a:br>
              <a:rPr lang="de-DE" sz="800" dirty="0">
                <a:latin typeface="+mn-lt"/>
              </a:rPr>
            </a:br>
            <a:r>
              <a:rPr lang="de-DE" sz="800" dirty="0">
                <a:latin typeface="+mn-lt"/>
              </a:rPr>
              <a:t>Auch organisatorisch hatte das Projekt eine spürbare Wirkung: Die Akzeptanz und das Verständnis für Forschungsdatenmanagement wurden gestärkt, und es entstand institutionenübergreifend wertvolles Know-how. Die Implementierung von </a:t>
            </a:r>
            <a:r>
              <a:rPr lang="de-DE" sz="800" dirty="0" err="1">
                <a:latin typeface="+mn-lt"/>
              </a:rPr>
              <a:t>eLabFTW</a:t>
            </a:r>
            <a:r>
              <a:rPr lang="de-DE" sz="800" dirty="0">
                <a:latin typeface="+mn-lt"/>
              </a:rPr>
              <a:t> trug darüber hinaus zur rascheren Schaffung von FDM-Strukturen sowie zur Einrichtung entsprechender Personalstellen an der Bibliothek bei.</a:t>
            </a:r>
            <a:br>
              <a:rPr lang="de-DE" sz="800" dirty="0">
                <a:latin typeface="+mn-lt"/>
              </a:rPr>
            </a:br>
            <a:br>
              <a:rPr lang="de-DE" sz="800" dirty="0">
                <a:latin typeface="+mn-lt"/>
              </a:rPr>
            </a:br>
            <a:r>
              <a:rPr lang="de-DE" sz="800" b="1" dirty="0">
                <a:latin typeface="+mn-lt"/>
              </a:rPr>
              <a:t>Herausforderungen und </a:t>
            </a:r>
            <a:r>
              <a:rPr lang="de-DE" sz="800" b="1" dirty="0" err="1">
                <a:latin typeface="+mn-lt"/>
              </a:rPr>
              <a:t>Lessons</a:t>
            </a:r>
            <a:r>
              <a:rPr lang="de-DE" sz="800" b="1" dirty="0">
                <a:latin typeface="+mn-lt"/>
              </a:rPr>
              <a:t> </a:t>
            </a:r>
            <a:r>
              <a:rPr lang="de-DE" sz="800" b="1" dirty="0" err="1">
                <a:latin typeface="+mn-lt"/>
              </a:rPr>
              <a:t>Learned</a:t>
            </a:r>
            <a:br>
              <a:rPr lang="de-DE" sz="800" dirty="0">
                <a:latin typeface="+mn-lt"/>
              </a:rPr>
            </a:br>
            <a:r>
              <a:rPr lang="de-DE" sz="800" dirty="0">
                <a:latin typeface="+mn-lt"/>
              </a:rPr>
              <a:t>Im Verlauf des Projekts wurde deutlich, wie unterschiedlich die Anforderungen an ein elektronisches </a:t>
            </a:r>
            <a:br>
              <a:rPr lang="de-DE" sz="800" dirty="0">
                <a:latin typeface="+mn-lt"/>
              </a:rPr>
            </a:br>
            <a:br>
              <a:rPr lang="de-DE" sz="800" dirty="0">
                <a:latin typeface="+mn-lt"/>
              </a:rPr>
            </a:br>
            <a:br>
              <a:rPr lang="de-DE" sz="800" dirty="0">
                <a:latin typeface="+mn-lt"/>
              </a:rPr>
            </a:br>
            <a:br>
              <a:rPr lang="de-DE" sz="800" dirty="0">
                <a:latin typeface="+mn-lt"/>
              </a:rPr>
            </a:br>
            <a:r>
              <a:rPr lang="de-DE" sz="800" dirty="0">
                <a:latin typeface="+mn-lt"/>
              </a:rPr>
              <a:t>Laborbuch wie </a:t>
            </a:r>
            <a:r>
              <a:rPr lang="de-DE" sz="800" dirty="0" err="1">
                <a:latin typeface="+mn-lt"/>
              </a:rPr>
              <a:t>eLabFTW</a:t>
            </a:r>
            <a:r>
              <a:rPr lang="de-DE" sz="800" dirty="0">
                <a:latin typeface="+mn-lt"/>
              </a:rPr>
              <a:t> innerhalb der Universität ausfallen können. Nicht nur zwischen verschiedenen Fakultäten, sondern auch innerhalb einzelner Institute variieren die Wünsche und Bedürfnisse der </a:t>
            </a:r>
            <a:r>
              <a:rPr lang="de-DE" sz="800" dirty="0" err="1">
                <a:latin typeface="+mn-lt"/>
              </a:rPr>
              <a:t>Nutzer:innen</a:t>
            </a:r>
            <a:r>
              <a:rPr lang="de-DE" sz="800" dirty="0">
                <a:latin typeface="+mn-lt"/>
              </a:rPr>
              <a:t> </a:t>
            </a:r>
            <a:br>
              <a:rPr lang="de-DE" sz="800" dirty="0">
                <a:latin typeface="+mn-lt"/>
              </a:rPr>
            </a:br>
            <a:r>
              <a:rPr lang="de-DE" sz="800" dirty="0">
                <a:latin typeface="+mn-lt"/>
              </a:rPr>
              <a:t>erheblich. Diese Heterogenität stellte eine zentrale Herausforderung dar – insbesondere bei der Entwicklung sinnvoller Strukturen für Nutzer- und Team-Management, etwa im Hinblick auf den Zugang externer </a:t>
            </a:r>
            <a:r>
              <a:rPr lang="de-DE" sz="800" dirty="0" err="1">
                <a:latin typeface="+mn-lt"/>
              </a:rPr>
              <a:t>Kooperationspartner:innen</a:t>
            </a:r>
            <a:r>
              <a:rPr lang="de-DE" sz="800" dirty="0">
                <a:latin typeface="+mn-lt"/>
              </a:rPr>
              <a:t>.</a:t>
            </a:r>
            <a:br>
              <a:rPr lang="de-DE" sz="800" dirty="0">
                <a:latin typeface="+mn-lt"/>
              </a:rPr>
            </a:br>
            <a:r>
              <a:rPr lang="de-DE" sz="800" dirty="0">
                <a:latin typeface="+mn-lt"/>
              </a:rPr>
              <a:t>Ein weiteres zentrales Learning betraf den Faktor Zeit: Die Erprobung konkreter Workflows, das Testen von Funktionalitäten und das Lösen von Problemen erwies sich als sehr zeitintensiv. Dadurch wurde umso klarer, wie wichtig es ist, für solche Projekte ausreichend zeitliche Ressourcen einzuplanen und von Anfang an klar strukturierte Prozesse zu etablieren.</a:t>
            </a:r>
            <a:br>
              <a:rPr lang="de-DE" sz="800" dirty="0">
                <a:latin typeface="+mn-lt"/>
              </a:rPr>
            </a:br>
            <a:r>
              <a:rPr lang="de-DE" sz="800" dirty="0">
                <a:latin typeface="+mn-lt"/>
              </a:rPr>
              <a:t>Als besonders hilfreich erwies sich die Nutzung von </a:t>
            </a:r>
            <a:r>
              <a:rPr lang="de-DE" sz="800" dirty="0" err="1">
                <a:latin typeface="+mn-lt"/>
              </a:rPr>
              <a:t>Confluence</a:t>
            </a:r>
            <a:r>
              <a:rPr lang="de-DE" sz="800" dirty="0">
                <a:latin typeface="+mn-lt"/>
              </a:rPr>
              <a:t> als zentrales Dokumentationstool für das Projektteam. Die konsequente Verschriftlichung von Absprachen, Testprotokollen und technischen Details erleichterte nicht nur die interne Koordination, sondern auch die Nachvollziehbarkeit des Projektfortschritts über längere Zeiträume hinweg. Auch wurde deutlich, wie essenziell frühzeitige Einbindung von Fachpersonal und eine klare Projektstruktur sind – ein Learning, das sich problemlos auf andere hochschulweite Vorhaben übertragen lässt.</a:t>
            </a:r>
            <a:br>
              <a:rPr lang="de-DE" sz="800" dirty="0">
                <a:latin typeface="+mn-lt"/>
              </a:rPr>
            </a:br>
            <a:br>
              <a:rPr lang="de-DE" sz="800" dirty="0">
                <a:latin typeface="+mn-lt"/>
              </a:rPr>
            </a:br>
            <a:r>
              <a:rPr lang="de-DE" sz="800" b="1" dirty="0">
                <a:latin typeface="+mn-lt"/>
              </a:rPr>
              <a:t>Ausblick und Empfehlung</a:t>
            </a:r>
            <a:br>
              <a:rPr lang="de-DE" sz="800" dirty="0">
                <a:latin typeface="+mn-lt"/>
              </a:rPr>
            </a:br>
            <a:r>
              <a:rPr lang="de-DE" sz="800" dirty="0">
                <a:latin typeface="+mn-lt"/>
              </a:rPr>
              <a:t>Für alle, die ein ähnliches Vorhaben starten möchten, empfiehlt es sich vor allem, von Beginn an einen intensiven Kommunikationsprozess zu etablieren, um die vielfältigen Bedürfnisse und Erwartungen der Lehrenden, Forschenden und Studierenden möglichst umfassend zu erfassen. Dabei sollten möglichst viele relevante Stakeholder eingebunden werden – etwa der Betriebsrat oder die Datenschutzbeauftragten – und idealerweise bereits vor Projektstart die Unterstützung des Rektorats gesichert werden. Da die Implementierung und Etablierung eines ELN zeit- und ressourcenintensiv ist, sollte ausreichend Zeit für Tests, Problemlösungen und gegebenenfalls Anpassungen eingeplant werden.</a:t>
            </a:r>
            <a:br>
              <a:rPr lang="de-DE" sz="800" dirty="0">
                <a:latin typeface="+mn-lt"/>
              </a:rPr>
            </a:br>
            <a:r>
              <a:rPr lang="de-DE" sz="800" dirty="0">
                <a:latin typeface="+mn-lt"/>
              </a:rPr>
              <a:t>Nach Abschluss der Testphase ist geplant, </a:t>
            </a:r>
            <a:r>
              <a:rPr lang="de-DE" sz="800" dirty="0" err="1">
                <a:latin typeface="+mn-lt"/>
              </a:rPr>
              <a:t>eLabFTW</a:t>
            </a:r>
            <a:r>
              <a:rPr lang="de-DE" sz="800" dirty="0">
                <a:latin typeface="+mn-lt"/>
              </a:rPr>
              <a:t> breit an der Johannes Kepler Universität zu etablieren. Dazu gehören die Entwicklung und Durchführung institutionsspezifischer Schulungen sowie die Erstellung maßgeschneiderter Schulungsmaterialien für die verschiedenen Institute. Parallel wird der weitere Aufbau von Forschungsdatenmanagement-Strukturen an der Universitätsbibliothek vorangetrieben. Darüber hinaus sind weitere Bedarfsanalysen für zusätzliche Forschungsdatenmanagement-Tools geplant, gefolgt von deren Implementierung und Integration in den produktiven Betrieb.</a:t>
            </a:r>
            <a:endParaRPr lang="de-AT" sz="800" dirty="0">
              <a:latin typeface="+mn-lt"/>
            </a:endParaRPr>
          </a:p>
        </p:txBody>
      </p:sp>
      <p:pic>
        <p:nvPicPr>
          <p:cNvPr id="9" name="Grafik 8" descr="Ein Bild, das Schrift, Grafiken, Screenshot, Logo enthält.&#10;&#10;KI-generierte Inhalte können fehlerhaft sein.">
            <a:extLst>
              <a:ext uri="{FF2B5EF4-FFF2-40B4-BE49-F238E27FC236}">
                <a16:creationId xmlns:a16="http://schemas.microsoft.com/office/drawing/2014/main" id="{D810B32E-D1BE-8357-FD33-BA89F8B11C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3176" y="9460026"/>
            <a:ext cx="1504462" cy="258753"/>
          </a:xfrm>
          <a:prstGeom prst="rect">
            <a:avLst/>
          </a:prstGeom>
        </p:spPr>
      </p:pic>
      <p:pic>
        <p:nvPicPr>
          <p:cNvPr id="11" name="Grafik 10" descr="Ein Bild, das Schrift, Grafiken, Text, Logo enthält.&#10;&#10;KI-generierte Inhalte können fehlerhaft sein.">
            <a:extLst>
              <a:ext uri="{FF2B5EF4-FFF2-40B4-BE49-F238E27FC236}">
                <a16:creationId xmlns:a16="http://schemas.microsoft.com/office/drawing/2014/main" id="{24310A13-6876-6761-5C4F-9DAB10D9F0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237" y="53596"/>
            <a:ext cx="5368089" cy="1235287"/>
          </a:xfrm>
          <a:prstGeom prst="rect">
            <a:avLst/>
          </a:prstGeom>
        </p:spPr>
      </p:pic>
      <p:sp>
        <p:nvSpPr>
          <p:cNvPr id="18" name="Titel 1">
            <a:extLst>
              <a:ext uri="{FF2B5EF4-FFF2-40B4-BE49-F238E27FC236}">
                <a16:creationId xmlns:a16="http://schemas.microsoft.com/office/drawing/2014/main" id="{DA3A13D3-4BA5-87A1-2B30-B05680F27291}"/>
              </a:ext>
            </a:extLst>
          </p:cNvPr>
          <p:cNvSpPr txBox="1">
            <a:spLocks/>
          </p:cNvSpPr>
          <p:nvPr/>
        </p:nvSpPr>
        <p:spPr>
          <a:xfrm>
            <a:off x="486357" y="1388032"/>
            <a:ext cx="3171242" cy="455046"/>
          </a:xfrm>
          <a:prstGeom prst="rect">
            <a:avLst/>
          </a:prstGeom>
        </p:spPr>
        <p:txBody>
          <a:bodyPr vert="horz" wrap="square" lIns="91440" tIns="45720" rIns="91440" bIns="45720" numCol="1" rtlCol="0" anchor="t">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tabLst>
                <a:tab pos="0" algn="l"/>
              </a:tabLst>
            </a:pPr>
            <a:r>
              <a:rPr lang="de-AT" sz="1600" b="1" dirty="0" err="1">
                <a:latin typeface="+mn-lt"/>
              </a:rPr>
              <a:t>eLabFTW</a:t>
            </a:r>
            <a:r>
              <a:rPr lang="de-AT" sz="1600" b="1" dirty="0">
                <a:latin typeface="+mn-lt"/>
              </a:rPr>
              <a:t> an der JKU Linz</a:t>
            </a:r>
          </a:p>
        </p:txBody>
      </p:sp>
      <p:pic>
        <p:nvPicPr>
          <p:cNvPr id="22" name="Grafik 21" descr="Ein Bild, das Symbol, Schrift, Logo, Grafiken enthält.&#10;&#10;KI-generierte Inhalte können fehlerhaft sein.">
            <a:extLst>
              <a:ext uri="{FF2B5EF4-FFF2-40B4-BE49-F238E27FC236}">
                <a16:creationId xmlns:a16="http://schemas.microsoft.com/office/drawing/2014/main" id="{175F8F42-9E03-3318-8082-295156D9C434}"/>
              </a:ext>
            </a:extLst>
          </p:cNvPr>
          <p:cNvPicPr>
            <a:picLocks noChangeAspect="1"/>
          </p:cNvPicPr>
          <p:nvPr/>
        </p:nvPicPr>
        <p:blipFill>
          <a:blip r:embed="rId4">
            <a:extLst>
              <a:ext uri="{28A0092B-C50C-407E-A947-70E740481C1C}">
                <a14:useLocalDpi xmlns:a14="http://schemas.microsoft.com/office/drawing/2010/main" val="0"/>
              </a:ext>
            </a:extLst>
          </a:blip>
          <a:srcRect t="24363" b="17926"/>
          <a:stretch/>
        </p:blipFill>
        <p:spPr>
          <a:xfrm>
            <a:off x="1977064" y="9266947"/>
            <a:ext cx="1227910" cy="530736"/>
          </a:xfrm>
          <a:prstGeom prst="rect">
            <a:avLst/>
          </a:prstGeom>
        </p:spPr>
      </p:pic>
      <p:sp>
        <p:nvSpPr>
          <p:cNvPr id="25" name="Rechteck: abgerundete Ecken 24">
            <a:extLst>
              <a:ext uri="{FF2B5EF4-FFF2-40B4-BE49-F238E27FC236}">
                <a16:creationId xmlns:a16="http://schemas.microsoft.com/office/drawing/2014/main" id="{568C3A00-4582-21F2-F4D4-77BE25E3C375}"/>
              </a:ext>
            </a:extLst>
          </p:cNvPr>
          <p:cNvSpPr/>
          <p:nvPr/>
        </p:nvSpPr>
        <p:spPr>
          <a:xfrm>
            <a:off x="3535188" y="8175037"/>
            <a:ext cx="2610717" cy="939164"/>
          </a:xfrm>
          <a:prstGeom prst="roundRect">
            <a:avLst>
              <a:gd name="adj" fmla="val 6545"/>
            </a:avLst>
          </a:prstGeom>
          <a:solidFill>
            <a:schemeClr val="bg1">
              <a:lumMod val="85000"/>
            </a:schemeClr>
          </a:solidFill>
          <a:ln>
            <a:solidFill>
              <a:schemeClr val="tx1">
                <a:lumMod val="65000"/>
                <a:lumOff val="3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de-AT"/>
          </a:p>
        </p:txBody>
      </p:sp>
      <p:sp>
        <p:nvSpPr>
          <p:cNvPr id="26" name="Textfeld 25">
            <a:extLst>
              <a:ext uri="{FF2B5EF4-FFF2-40B4-BE49-F238E27FC236}">
                <a16:creationId xmlns:a16="http://schemas.microsoft.com/office/drawing/2014/main" id="{97083794-73EC-53AA-70E9-BF2899EC01B4}"/>
              </a:ext>
            </a:extLst>
          </p:cNvPr>
          <p:cNvSpPr txBox="1"/>
          <p:nvPr/>
        </p:nvSpPr>
        <p:spPr>
          <a:xfrm>
            <a:off x="3535187" y="8244306"/>
            <a:ext cx="2610717" cy="830997"/>
          </a:xfrm>
          <a:prstGeom prst="rect">
            <a:avLst/>
          </a:prstGeom>
          <a:noFill/>
        </p:spPr>
        <p:txBody>
          <a:bodyPr wrap="square" rtlCol="0">
            <a:spAutoFit/>
          </a:bodyPr>
          <a:lstStyle/>
          <a:p>
            <a:r>
              <a:rPr lang="de-AT" sz="800" dirty="0" err="1"/>
              <a:t>Shared</a:t>
            </a:r>
            <a:r>
              <a:rPr lang="de-AT" sz="800" dirty="0"/>
              <a:t> RDM Services &amp; Infrastructure</a:t>
            </a:r>
          </a:p>
          <a:p>
            <a:r>
              <a:rPr lang="de-AT" sz="800" dirty="0"/>
              <a:t>Laufzeit: Juli 2023 – Juni 2026</a:t>
            </a:r>
          </a:p>
          <a:p>
            <a:r>
              <a:rPr lang="de-AT" sz="800" dirty="0"/>
              <a:t>Projektleitung: TU Graz</a:t>
            </a:r>
          </a:p>
          <a:p>
            <a:endParaRPr lang="de-AT" sz="800" dirty="0"/>
          </a:p>
          <a:p>
            <a:r>
              <a:rPr lang="de-AT" sz="800" dirty="0"/>
              <a:t>Website: </a:t>
            </a:r>
            <a:r>
              <a:rPr lang="de-AT" sz="800" dirty="0">
                <a:solidFill>
                  <a:schemeClr val="accent2">
                    <a:lumMod val="75000"/>
                  </a:schemeClr>
                </a:solidFill>
                <a:hlinkClick r:id="rId5">
                  <a:extLst>
                    <a:ext uri="{A12FA001-AC4F-418D-AE19-62706E023703}">
                      <ahyp:hlinkClr xmlns:ahyp="http://schemas.microsoft.com/office/drawing/2018/hyperlinkcolor" val="tx"/>
                    </a:ext>
                  </a:extLst>
                </a:hlinkClick>
              </a:rPr>
              <a:t>https://forschungsdaten.at/sharedrdm/</a:t>
            </a:r>
            <a:endParaRPr lang="de-AT" sz="800" dirty="0">
              <a:solidFill>
                <a:schemeClr val="accent2">
                  <a:lumMod val="75000"/>
                </a:schemeClr>
              </a:solidFill>
            </a:endParaRPr>
          </a:p>
          <a:p>
            <a:r>
              <a:rPr lang="de-AT" sz="800" dirty="0"/>
              <a:t>Mail: </a:t>
            </a:r>
            <a:r>
              <a:rPr lang="de-AT" sz="800" dirty="0">
                <a:solidFill>
                  <a:schemeClr val="accent2">
                    <a:lumMod val="75000"/>
                  </a:schemeClr>
                </a:solidFill>
                <a:hlinkClick r:id="rId6">
                  <a:extLst>
                    <a:ext uri="{A12FA001-AC4F-418D-AE19-62706E023703}">
                      <ahyp:hlinkClr xmlns:ahyp="http://schemas.microsoft.com/office/drawing/2018/hyperlinkcolor" val="tx"/>
                    </a:ext>
                  </a:extLst>
                </a:hlinkClick>
              </a:rPr>
              <a:t>contact@sharedrdm.at</a:t>
            </a:r>
            <a:r>
              <a:rPr lang="de-AT" sz="800" dirty="0">
                <a:solidFill>
                  <a:schemeClr val="accent2">
                    <a:lumMod val="75000"/>
                  </a:schemeClr>
                </a:solidFill>
              </a:rPr>
              <a:t> </a:t>
            </a:r>
          </a:p>
        </p:txBody>
      </p:sp>
      <p:pic>
        <p:nvPicPr>
          <p:cNvPr id="28" name="Grafik 27" descr="Ein Bild, das Muster, Pixel enthält.&#10;&#10;KI-generierte Inhalte können fehlerhaft sein.">
            <a:extLst>
              <a:ext uri="{FF2B5EF4-FFF2-40B4-BE49-F238E27FC236}">
                <a16:creationId xmlns:a16="http://schemas.microsoft.com/office/drawing/2014/main" id="{5A15FDDA-A479-5BAF-4112-F92D340CD89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47080" y="8247806"/>
            <a:ext cx="510628" cy="510628"/>
          </a:xfrm>
          <a:prstGeom prst="rect">
            <a:avLst/>
          </a:prstGeom>
        </p:spPr>
      </p:pic>
      <p:grpSp>
        <p:nvGrpSpPr>
          <p:cNvPr id="8" name="Gruppieren 7">
            <a:extLst>
              <a:ext uri="{FF2B5EF4-FFF2-40B4-BE49-F238E27FC236}">
                <a16:creationId xmlns:a16="http://schemas.microsoft.com/office/drawing/2014/main" id="{A9A12443-C388-4775-9539-59701DAC6001}"/>
              </a:ext>
            </a:extLst>
          </p:cNvPr>
          <p:cNvGrpSpPr/>
          <p:nvPr/>
        </p:nvGrpSpPr>
        <p:grpSpPr>
          <a:xfrm>
            <a:off x="3535186" y="1272024"/>
            <a:ext cx="2610717" cy="828901"/>
            <a:chOff x="3593450" y="1394300"/>
            <a:chExt cx="2365718" cy="828901"/>
          </a:xfrm>
        </p:grpSpPr>
        <p:sp>
          <p:nvSpPr>
            <p:cNvPr id="4" name="Rechteck: abgerundete Ecken 3">
              <a:extLst>
                <a:ext uri="{FF2B5EF4-FFF2-40B4-BE49-F238E27FC236}">
                  <a16:creationId xmlns:a16="http://schemas.microsoft.com/office/drawing/2014/main" id="{CBCDBEF8-AAA6-0BFA-CFE1-2CC7B273AE14}"/>
                </a:ext>
              </a:extLst>
            </p:cNvPr>
            <p:cNvSpPr/>
            <p:nvPr/>
          </p:nvSpPr>
          <p:spPr>
            <a:xfrm>
              <a:off x="3593450" y="1394300"/>
              <a:ext cx="2307455" cy="827884"/>
            </a:xfrm>
            <a:prstGeom prst="roundRect">
              <a:avLst>
                <a:gd name="adj" fmla="val 6545"/>
              </a:avLst>
            </a:prstGeom>
            <a:solidFill>
              <a:schemeClr val="tx2">
                <a:lumMod val="10000"/>
                <a:lumOff val="90000"/>
              </a:schemeClr>
            </a:solidFill>
            <a:ln>
              <a:solidFill>
                <a:schemeClr val="tx1">
                  <a:lumMod val="65000"/>
                  <a:lumOff val="3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de-AT" dirty="0"/>
            </a:p>
          </p:txBody>
        </p:sp>
        <p:sp>
          <p:nvSpPr>
            <p:cNvPr id="5" name="Textfeld 4">
              <a:extLst>
                <a:ext uri="{FF2B5EF4-FFF2-40B4-BE49-F238E27FC236}">
                  <a16:creationId xmlns:a16="http://schemas.microsoft.com/office/drawing/2014/main" id="{26C1A94F-033F-A15E-84A2-CF5D559026E4}"/>
                </a:ext>
              </a:extLst>
            </p:cNvPr>
            <p:cNvSpPr txBox="1"/>
            <p:nvPr/>
          </p:nvSpPr>
          <p:spPr>
            <a:xfrm>
              <a:off x="3593450" y="1515315"/>
              <a:ext cx="2365718" cy="707886"/>
            </a:xfrm>
            <a:prstGeom prst="rect">
              <a:avLst/>
            </a:prstGeom>
            <a:noFill/>
          </p:spPr>
          <p:txBody>
            <a:bodyPr wrap="square" rtlCol="0">
              <a:spAutoFit/>
            </a:bodyPr>
            <a:lstStyle/>
            <a:p>
              <a:r>
                <a:rPr lang="de-AT" sz="800" b="1" dirty="0"/>
                <a:t>Interessiert an </a:t>
              </a:r>
              <a:r>
                <a:rPr lang="de-AT" sz="800" b="1" dirty="0" err="1"/>
                <a:t>eLabFTW</a:t>
              </a:r>
              <a:r>
                <a:rPr lang="de-AT" sz="800" b="1" dirty="0"/>
                <a:t> an der JKU Linz?</a:t>
              </a:r>
            </a:p>
            <a:p>
              <a:endParaRPr lang="de-AT" sz="800" dirty="0"/>
            </a:p>
            <a:p>
              <a:r>
                <a:rPr lang="de-AT" sz="800" dirty="0"/>
                <a:t>Website: </a:t>
              </a:r>
              <a:r>
                <a:rPr lang="de-AT" sz="800" dirty="0">
                  <a:solidFill>
                    <a:schemeClr val="accent2">
                      <a:lumMod val="75000"/>
                    </a:schemeClr>
                  </a:solidFill>
                  <a:hlinkClick r:id="rId8"/>
                </a:rPr>
                <a:t>https://www.jku.at/research-support-office/</a:t>
              </a:r>
              <a:endParaRPr lang="de-AT" sz="800" dirty="0">
                <a:solidFill>
                  <a:schemeClr val="accent2">
                    <a:lumMod val="75000"/>
                  </a:schemeClr>
                </a:solidFill>
              </a:endParaRPr>
            </a:p>
            <a:p>
              <a:r>
                <a:rPr lang="de-AT" sz="800" dirty="0"/>
                <a:t>Mail: </a:t>
              </a:r>
              <a:r>
                <a:rPr lang="de-DE" sz="800" dirty="0">
                  <a:latin typeface="+mn-lt"/>
                  <a:hlinkClick r:id="rId9"/>
                </a:rPr>
                <a:t>eln.bibliothek@jku.at</a:t>
              </a:r>
              <a:r>
                <a:rPr lang="de-DE" sz="800" dirty="0">
                  <a:latin typeface="+mn-lt"/>
                </a:rPr>
                <a:t> </a:t>
              </a:r>
              <a:endParaRPr lang="de-AT" sz="800" dirty="0"/>
            </a:p>
          </p:txBody>
        </p:sp>
      </p:grpSp>
      <p:pic>
        <p:nvPicPr>
          <p:cNvPr id="3" name="Grafik 2" descr="Ein Bild, das Schwarz, Dunkelheit enthält.&#10;&#10;Automatisch generierte Beschreibung">
            <a:extLst>
              <a:ext uri="{FF2B5EF4-FFF2-40B4-BE49-F238E27FC236}">
                <a16:creationId xmlns:a16="http://schemas.microsoft.com/office/drawing/2014/main" id="{B2041809-296A-FDC4-A3E4-5EB088EC1375}"/>
              </a:ext>
            </a:extLst>
          </p:cNvPr>
          <p:cNvPicPr>
            <a:picLocks noChangeAspect="1"/>
          </p:cNvPicPr>
          <p:nvPr/>
        </p:nvPicPr>
        <p:blipFill>
          <a:blip r:embed="rId10"/>
          <a:stretch/>
        </p:blipFill>
        <p:spPr bwMode="auto">
          <a:xfrm>
            <a:off x="719352" y="9325744"/>
            <a:ext cx="821364" cy="393035"/>
          </a:xfrm>
          <a:prstGeom prst="rect">
            <a:avLst/>
          </a:prstGeom>
        </p:spPr>
      </p:pic>
      <p:pic>
        <p:nvPicPr>
          <p:cNvPr id="6" name="Picture 2">
            <a:extLst>
              <a:ext uri="{FF2B5EF4-FFF2-40B4-BE49-F238E27FC236}">
                <a16:creationId xmlns:a16="http://schemas.microsoft.com/office/drawing/2014/main" id="{8DBF5CBC-F8F2-AF7D-0F82-B629BD15340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36930" y="482706"/>
            <a:ext cx="2063975" cy="62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01991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858</Words>
  <Application>Microsoft Office PowerPoint</Application>
  <PresentationFormat>A4-Papier (210 x 297 mm)</PresentationFormat>
  <Paragraphs>12</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Aptos</vt:lpstr>
      <vt:lpstr>Aptos Display</vt:lpstr>
      <vt:lpstr>Arial</vt:lpstr>
      <vt:lpstr>Office</vt:lpstr>
      <vt:lpstr>Hintergrund Bereits vor Projektbeginn bestand an der JKU seitens Forschung und Lehre ein klar artikuliertes Interesse an geeigneten Tools für das Forschungsdatenmanagement (FDM). Insbesondere aus dem technisch-naturwissenschaftlichen Bereich wurde der Wunsch nach einem elektronischen Laborbuch (ELN) laut. Einzelne Lehrende und Forschende hatten bereits erste Erfahrungen mit Tools wie eLabFTW gesammelt. Im Rahmen des österreichweiten Projekts Shared RDM Services &amp; Infrastructure bot sich dann die ideale Gelegenheit, das Vorhaben zur Implementierung eines ELNs institutionell voranzutreiben.  Implementierung und Umsetzung Im Rahmen des Projekts wurde von der TU Graz eine Testinstanz von eLabFTW auf den Servern der JKU eingerichtet, die ab Oktober 2024 in einer geplanten Testphase mit Vertreter:innen aus Lehre und Forschung intensiv erprobt wurde. Die Umsetzung wurde durch regelmäßige Meetings begleitet, bei denen Feedback direkt aufgegriffen und in die Weiterentwicklung integriert wurde. Die Dokumentation fand über eine eigens eingerichtete Confluence-Seite für das elektronische Laborbuch statt, wo auch hilfreiche Materialien (z.B. User Guides) bereitgestellt wurden. Die Zusammenarbeit mit der TU Graz, die die technische Implementierung unterstützte, verlief ebenso reibungslos wie der Austausch mit anderen Universitäten, die bereits mit eLabFTW arbeiteten. Die Testphase konnte wie geplant starten und wurde durch das hohe Engagement aller Beteiligten erfolgreich getragen.  Ergebnisse und Wirkung Die Einführung von eLabFTW ermöglichte es erstmals, dass Lehrende, Forschende und Studierende der JKU in größerem Umfang mit einem elektronischen Laborbuch arbeiten konnten. Studierende nutzten das Tool etwa zur Dokumentation ihrer Praktika, wodurch sie praktische Erfahrungen mit digitalem Forschungsdatenmanagement sammeln konnten. Das Feedback aller beteiligten Gruppen fiel durchwegs positiv aus. Durch eLabFTW wurde die Zeiteffizienz in der wissenschaftlichen Arbeit deutlich gesteigert: Funktionen wie Verlinkung, Duplizierung und strukturierte Dokumentation erleichterten die tägliche Arbeit im Laboralltag. Das Risiko fehlerhafter oder verlorener Notizen wurde reduziert, während die Reproduzierbarkeit von Experimenten und die Nachvollziehbarkeit von Laborprozessen verbessert wurden. Die Möglichkeit, Daten standortunabhängig zu exportieren und importieren, erhöhte zudem die Mobilität der Forschenden. Auch organisatorisch hatte das Projekt eine spürbare Wirkung: Die Akzeptanz und das Verständnis für Forschungsdatenmanagement wurden gestärkt, und es entstand institutionenübergreifend wertvolles Know-how. Die Implementierung von eLabFTW trug darüber hinaus zur rascheren Schaffung von FDM-Strukturen sowie zur Einrichtung entsprechender Personalstellen an der Bibliothek bei.  Herausforderungen und Lessons Learned Im Verlauf des Projekts wurde deutlich, wie unterschiedlich die Anforderungen an ein elektronisches     Laborbuch wie eLabFTW innerhalb der Universität ausfallen können. Nicht nur zwischen verschiedenen Fakultäten, sondern auch innerhalb einzelner Institute variieren die Wünsche und Bedürfnisse der Nutzer:innen  erheblich. Diese Heterogenität stellte eine zentrale Herausforderung dar – insbesondere bei der Entwicklung sinnvoller Strukturen für Nutzer- und Team-Management, etwa im Hinblick auf den Zugang externer Kooperationspartner:innen. Ein weiteres zentrales Learning betraf den Faktor Zeit: Die Erprobung konkreter Workflows, das Testen von Funktionalitäten und das Lösen von Problemen erwies sich als sehr zeitintensiv. Dadurch wurde umso klarer, wie wichtig es ist, für solche Projekte ausreichend zeitliche Ressourcen einzuplanen und von Anfang an klar strukturierte Prozesse zu etablieren. Als besonders hilfreich erwies sich die Nutzung von Confluence als zentrales Dokumentationstool für das Projektteam. Die konsequente Verschriftlichung von Absprachen, Testprotokollen und technischen Details erleichterte nicht nur die interne Koordination, sondern auch die Nachvollziehbarkeit des Projektfortschritts über längere Zeiträume hinweg. Auch wurde deutlich, wie essenziell frühzeitige Einbindung von Fachpersonal und eine klare Projektstruktur sind – ein Learning, das sich problemlos auf andere hochschulweite Vorhaben übertragen lässt.  Ausblick und Empfehlung Für alle, die ein ähnliches Vorhaben starten möchten, empfiehlt es sich vor allem, von Beginn an einen intensiven Kommunikationsprozess zu etablieren, um die vielfältigen Bedürfnisse und Erwartungen der Lehrenden, Forschenden und Studierenden möglichst umfassend zu erfassen. Dabei sollten möglichst viele relevante Stakeholder eingebunden werden – etwa der Betriebsrat oder die Datenschutzbeauftragten – und idealerweise bereits vor Projektstart die Unterstützung des Rektorats gesichert werden. Da die Implementierung und Etablierung eines ELN zeit- und ressourcenintensiv ist, sollte ausreichend Zeit für Tests, Problemlösungen und gegebenenfalls Anpassungen eingeplant werden. Nach Abschluss der Testphase ist geplant, eLabFTW breit an der Johannes Kepler Universität zu etablieren. Dazu gehören die Entwicklung und Durchführung institutionsspezifischer Schulungen sowie die Erstellung maßgeschneiderter Schulungsmaterialien für die verschiedenen Institute. Parallel wird der weitere Aufbau von Forschungsdatenmanagement-Strukturen an der Universitätsbibliothek vorangetrieben. Darüber hinaus sind weitere Bedarfsanalysen für zusätzliche Forschungsdatenmanagement-Tools geplant, gefolgt von deren Implementierung und Integration in den produktiven Betrieb.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Hintergrund Bereits vor Projektbeginn bestand an der JKU seitens Forschung und Lehre ein klar artikuliertes Interesse an geeigneten Tools fÃ¼r das Forschungsdatenmanagement (FDM). Insbesondere aus dem technisch-naturwissenschaftlichen Bereich wurde der Wunsch nach einem elektronischen Laborbuch (ELN) laut. Einzelne Lehrende und Forschende hatten bereits erste Erfahrungen mit Tools wie eLabFTW gesammelt. Im Rahmen des Ã¶sterreichweiten Projekts Shared RDM Services &amp; Infrastructure bot sich dann die ideale Gelegenheit, das Vorhaben zur Implementierung eines ELNs institutionell voranzutreiben.  Implementierung und Umsetzung Im Rahmen des Projekts wurde eine Testinstanz von eLabFTW auf den Servern der JKU eingerichtet, die ab Oktober 2024 in einer geplanten Testphase mit Vertreter:innen aus Lehre und Forschung intensiv erprobt wurde. Die Umsetzung wurde durch regelmÃ¤ÃŸige Treffen begleitet, bei denen Feedback direkt aufgegriffen und in die Weiterentwicklung integriert wurde. Die Zusammenarbeit mit der TU Graz, die die technische Implementierung unterstÃ¼tzte, verlief ebenso reibungslos wie der Austausch mit anderen UniversitÃ¤ten, die bereits mit eLabFTW arbeiteten. Die Testphase konnte wie geplant starten und wurde durch das hohe Engagement aller Beteiligten erfolgreich getragen.  Ergebnisse und Wirkung Die EinfÃ¼hrung von eLabFTW ermÃ¶glichte es erstmals, dass Lehrende, Forschende und Studierende der JKU in grÃ¶ÃŸerem Umfang mit einem elektronischen Laborbuch arbeiten konnten. Studierende nutzten das Tool etwa zur Dokumentation ihrer Praktika, wodurch sie praktische Erfahrungen mit digitalem Forschungsdatenmanagement sammeln konnten. Das Feedback aller beteiligten Gruppen fiel durchwegs positiv aus. Durch eLabFTW wurde die Zeiteffizienz in der wissenschaftlichen Arbeit deutlich gesteigert: Funktionen wie Verlinkung, Duplizierung und strukturierte Dokumentation erleichterten die tÃ¤gliche Arbeit im Laboralltag. Das Risiko fehlerhafter oder verlorener Notizen wurde reduziert, wÃ¤hrend die Reproduzierbarkeit von Experimenten und die Nachvollziehbarkei</dc:title>
  <dc:creator>Söser, Birgit</dc:creator>
  <cp:lastModifiedBy>Söser, Birgit</cp:lastModifiedBy>
  <cp:revision>25</cp:revision>
  <dcterms:created xsi:type="dcterms:W3CDTF">2025-03-13T09:23:46Z</dcterms:created>
  <dcterms:modified xsi:type="dcterms:W3CDTF">2025-06-10T12:36:33Z</dcterms:modified>
</cp:coreProperties>
</file>